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542" r:id="rId2"/>
    <p:sldId id="782" r:id="rId3"/>
    <p:sldId id="783" r:id="rId4"/>
    <p:sldId id="744" r:id="rId5"/>
    <p:sldId id="759" r:id="rId6"/>
    <p:sldId id="763" r:id="rId7"/>
    <p:sldId id="774" r:id="rId8"/>
    <p:sldId id="760" r:id="rId9"/>
    <p:sldId id="761" r:id="rId10"/>
    <p:sldId id="787" r:id="rId11"/>
    <p:sldId id="791" r:id="rId12"/>
    <p:sldId id="792" r:id="rId13"/>
    <p:sldId id="838" r:id="rId14"/>
    <p:sldId id="793" r:id="rId15"/>
    <p:sldId id="800" r:id="rId16"/>
    <p:sldId id="798" r:id="rId17"/>
    <p:sldId id="799" r:id="rId18"/>
    <p:sldId id="803" r:id="rId19"/>
    <p:sldId id="815" r:id="rId20"/>
    <p:sldId id="804" r:id="rId21"/>
    <p:sldId id="768" r:id="rId22"/>
    <p:sldId id="816" r:id="rId23"/>
    <p:sldId id="805" r:id="rId24"/>
    <p:sldId id="808" r:id="rId25"/>
    <p:sldId id="809" r:id="rId26"/>
    <p:sldId id="810" r:id="rId27"/>
    <p:sldId id="806" r:id="rId28"/>
    <p:sldId id="796" r:id="rId29"/>
    <p:sldId id="832" r:id="rId30"/>
    <p:sldId id="812" r:id="rId31"/>
    <p:sldId id="811" r:id="rId32"/>
    <p:sldId id="817" r:id="rId33"/>
    <p:sldId id="834" r:id="rId34"/>
    <p:sldId id="835" r:id="rId35"/>
    <p:sldId id="818" r:id="rId36"/>
    <p:sldId id="819" r:id="rId37"/>
    <p:sldId id="836" r:id="rId38"/>
    <p:sldId id="820" r:id="rId39"/>
    <p:sldId id="837" r:id="rId40"/>
    <p:sldId id="831" r:id="rId41"/>
    <p:sldId id="822" r:id="rId42"/>
    <p:sldId id="830" r:id="rId43"/>
    <p:sldId id="829" r:id="rId44"/>
    <p:sldId id="824" r:id="rId45"/>
    <p:sldId id="779" r:id="rId46"/>
    <p:sldId id="828" r:id="rId47"/>
    <p:sldId id="825" r:id="rId48"/>
    <p:sldId id="726" r:id="rId49"/>
    <p:sldId id="740" r:id="rId50"/>
    <p:sldId id="725" r:id="rId51"/>
    <p:sldId id="736" r:id="rId52"/>
    <p:sldId id="735" r:id="rId53"/>
    <p:sldId id="732" r:id="rId54"/>
    <p:sldId id="839" r:id="rId55"/>
    <p:sldId id="840" r:id="rId56"/>
    <p:sldId id="814" r:id="rId57"/>
    <p:sldId id="738" r:id="rId58"/>
    <p:sldId id="729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DE9"/>
    <a:srgbClr val="CA265B"/>
    <a:srgbClr val="FB3D6C"/>
    <a:srgbClr val="202680"/>
    <a:srgbClr val="3C49F0"/>
    <a:srgbClr val="F2CCD5"/>
    <a:srgbClr val="DEF4FF"/>
    <a:srgbClr val="53BDFF"/>
    <a:srgbClr val="7B8BB3"/>
    <a:srgbClr val="D9CA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88776" autoAdjust="0"/>
  </p:normalViewPr>
  <p:slideViewPr>
    <p:cSldViewPr snapToGrid="0" snapToObjects="1">
      <p:cViewPr varScale="1">
        <p:scale>
          <a:sx n="91" d="100"/>
          <a:sy n="91" d="100"/>
        </p:scale>
        <p:origin x="-17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4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4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6.jpeg"/><Relationship Id="rId5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4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4.png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34.png"/><Relationship Id="rId7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jpe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624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endParaRPr lang="en-US" sz="45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 smtClean="0">
                <a:latin typeface="Gill Sans Light"/>
                <a:cs typeface="Gill Sans Light"/>
              </a:rPr>
              <a:t/>
            </a:r>
            <a:br>
              <a:rPr lang="en-US" sz="4500" b="1" dirty="0" smtClean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endParaRPr lang="en-US" sz="4800" i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800" i="1" dirty="0" smtClean="0">
                <a:latin typeface="Gill Sans Light"/>
                <a:cs typeface="Gill Sans Light"/>
              </a:rPr>
              <a:t>ECE 901</a:t>
            </a:r>
          </a:p>
          <a:p>
            <a:pPr algn="ctr"/>
            <a:endParaRPr lang="en-US" sz="4800" i="1" dirty="0">
              <a:latin typeface="Gill Sans Light"/>
              <a:cs typeface="Gill Sans Light"/>
            </a:endParaRPr>
          </a:p>
          <a:p>
            <a:pPr algn="ctr"/>
            <a:r>
              <a:rPr lang="en-US" sz="4800" i="1" dirty="0" smtClean="0">
                <a:latin typeface="Gill Sans Light"/>
                <a:cs typeface="Gill Sans Light"/>
              </a:rPr>
              <a:t>Lecture 1</a:t>
            </a:r>
            <a:endParaRPr lang="en-US" sz="4800" i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496376"/>
            <a:ext cx="9144000" cy="2292082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Gill Sans Light"/>
                <a:cs typeface="Gill Sans Light"/>
              </a:rPr>
              <a:t>Large-scale Machine Learning</a:t>
            </a:r>
          </a:p>
          <a:p>
            <a:pPr algn="ctr"/>
            <a:r>
              <a:rPr lang="en-US" sz="6000" dirty="0">
                <a:latin typeface="Gill Sans Light"/>
                <a:cs typeface="Gill Sans Light"/>
              </a:rPr>
              <a:t>a</a:t>
            </a:r>
            <a:r>
              <a:rPr lang="en-US" sz="6000" dirty="0" smtClean="0">
                <a:latin typeface="Gill Sans Light"/>
                <a:cs typeface="Gill Sans Light"/>
              </a:rPr>
              <a:t>nd Optimization</a:t>
            </a:r>
            <a:endParaRPr lang="en-US" sz="6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088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rved Up Arrow 5"/>
          <p:cNvSpPr/>
          <p:nvPr/>
        </p:nvSpPr>
        <p:spPr>
          <a:xfrm>
            <a:off x="1800192" y="2886879"/>
            <a:ext cx="5805272" cy="1954483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67796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Optimization?</a:t>
            </a:r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2860" y="3251923"/>
            <a:ext cx="3391061" cy="642011"/>
          </a:xfrm>
          <a:prstGeom prst="rect">
            <a:avLst/>
          </a:prstGeom>
          <a:solidFill>
            <a:srgbClr val="202680">
              <a:alpha val="3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Small Detour</a:t>
            </a:r>
            <a:endParaRPr lang="en-US" sz="37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41362"/>
            <a:ext cx="9144000" cy="181601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The Machine Learning Pipeline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329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“train a computer to recognize a cat from a dog”</a:t>
            </a: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907410" y="3417254"/>
            <a:ext cx="4299281" cy="3153226"/>
            <a:chOff x="2091502" y="3524169"/>
            <a:chExt cx="4587464" cy="3248647"/>
          </a:xfrm>
        </p:grpSpPr>
        <p:pic>
          <p:nvPicPr>
            <p:cNvPr id="33" name="Picture 32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34" name="Picture 33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35" name="Picture 34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37" name="Picture 36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38" name="Picture 37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79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7520"/>
            <a:ext cx="910850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Running </a:t>
            </a: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?</a:t>
            </a:r>
          </a:p>
          <a:p>
            <a:pPr algn="ctr"/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idea, inspired by inductive human learning</a:t>
            </a: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4773" y="4109723"/>
            <a:ext cx="2672690" cy="80137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Show it a lot of labeled examples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05904" y="4109723"/>
            <a:ext cx="2672690" cy="80137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 “predicts” the right label on unseen data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941588" y="3817542"/>
            <a:ext cx="981324" cy="1494239"/>
          </a:xfrm>
          <a:prstGeom prst="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264" y="2803403"/>
            <a:ext cx="2617655" cy="1695174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pic>
        <p:nvPicPr>
          <p:cNvPr id="2" name="Picture 1" descr="universe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3" y="43290"/>
            <a:ext cx="13606772" cy="672885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727505" y="3073657"/>
            <a:ext cx="981324" cy="1494239"/>
          </a:xfrm>
          <a:prstGeom prst="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1624" y="1347123"/>
            <a:ext cx="2704507" cy="642011"/>
          </a:xfrm>
          <a:prstGeom prst="rect">
            <a:avLst/>
          </a:prstGeom>
          <a:solidFill>
            <a:srgbClr val="20268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dirty="0" smtClean="0">
                <a:solidFill>
                  <a:schemeClr val="tx1"/>
                </a:solidFill>
                <a:latin typeface="Gill Sans Light"/>
                <a:cs typeface="Gill Sans Light"/>
              </a:rPr>
              <a:t>From This</a:t>
            </a:r>
            <a:endParaRPr lang="en-US" sz="37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61163" y="1165993"/>
            <a:ext cx="2826300" cy="1040210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 this</a:t>
            </a:r>
            <a:endParaRPr lang="en-US" sz="4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47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53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77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5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5481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718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204458" y="3202177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343426" y="4430578"/>
            <a:ext cx="484641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96983" y="5323386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71537" y="5108787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  <a:endParaRPr lang="en-US" sz="2500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69968" y="3202177"/>
            <a:ext cx="2358386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</p:spTree>
    <p:extLst>
      <p:ext uri="{BB962C8B-B14F-4D97-AF65-F5344CB8AC3E}">
        <p14:creationId xmlns:p14="http://schemas.microsoft.com/office/powerpoint/2010/main" val="173947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" grpId="0" animBg="1"/>
      <p:bldP spid="19" grpId="0" animBg="1"/>
      <p:bldP spid="22" grpId="0" animBg="1"/>
      <p:bldP spid="23" grpId="0" animBg="1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5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0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1" animBg="1"/>
      <p:bldP spid="5" grpId="1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Intros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Instructor</a:t>
            </a:r>
          </a:p>
          <a:p>
            <a:pPr algn="ctr"/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Dimitris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Papailiopoulos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err="1" smtClean="0">
                <a:solidFill>
                  <a:srgbClr val="137CF8"/>
                </a:solidFill>
                <a:latin typeface="Courier"/>
                <a:cs typeface="Courier"/>
              </a:rPr>
              <a:t>dimitris@papail.io</a:t>
            </a:r>
            <a:r>
              <a:rPr lang="en-US" sz="2500" dirty="0">
                <a:solidFill>
                  <a:srgbClr val="137CF8"/>
                </a:solidFill>
                <a:latin typeface="Courier"/>
                <a:cs typeface="Courier"/>
              </a:rPr>
              <a:t/>
            </a:r>
            <a:br>
              <a:rPr lang="en-US" sz="2500" dirty="0">
                <a:solidFill>
                  <a:srgbClr val="137CF8"/>
                </a:solidFill>
                <a:latin typeface="Courier"/>
                <a:cs typeface="Courier"/>
              </a:rPr>
            </a:br>
            <a:r>
              <a:rPr lang="en-US" sz="2500" dirty="0" err="1">
                <a:solidFill>
                  <a:srgbClr val="202680"/>
                </a:solidFill>
                <a:latin typeface="Courier"/>
                <a:cs typeface="Courier"/>
              </a:rPr>
              <a:t>dimitris</a:t>
            </a:r>
            <a:r>
              <a:rPr lang="en-US" sz="2500" dirty="0" err="1" smtClean="0">
                <a:solidFill>
                  <a:srgbClr val="202680"/>
                </a:solidFill>
                <a:latin typeface="Courier"/>
                <a:cs typeface="Courier"/>
              </a:rPr>
              <a:t>@ece.wisc.edu</a:t>
            </a:r>
            <a:endParaRPr lang="en-US" sz="2500" dirty="0" smtClean="0">
              <a:solidFill>
                <a:srgbClr val="202680"/>
              </a:solidFill>
              <a:latin typeface="Courier"/>
              <a:cs typeface="Courier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Times</a:t>
            </a:r>
            <a:endParaRPr lang="en-US" sz="3200" i="1" dirty="0">
              <a:solidFill>
                <a:srgbClr val="7F7F7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Tu. + Thu. @ 1:00 - 2:15pm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Office Hours: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Just send an email, 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we’ll arrange a mutually convenient time.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Webpage:</a:t>
            </a:r>
          </a:p>
          <a:p>
            <a:pPr algn="ctr"/>
            <a:r>
              <a:rPr lang="en-US" sz="2500" dirty="0" err="1" smtClean="0">
                <a:solidFill>
                  <a:srgbClr val="137CF8"/>
                </a:solidFill>
                <a:latin typeface="Courier"/>
                <a:cs typeface="Courier"/>
              </a:rPr>
              <a:t>papail.io</a:t>
            </a:r>
            <a:r>
              <a:rPr lang="en-US" sz="2500" dirty="0" smtClean="0">
                <a:solidFill>
                  <a:srgbClr val="137CF8"/>
                </a:solidFill>
                <a:latin typeface="Courier"/>
                <a:cs typeface="Courier"/>
              </a:rPr>
              <a:t>/901</a:t>
            </a:r>
          </a:p>
          <a:p>
            <a:pPr algn="ctr"/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511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Feature Selection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Pointy Ears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5844679"/>
            <a:ext cx="9144000" cy="774057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Use “informative” features </a:t>
            </a:r>
            <a:endParaRPr lang="en-US" sz="3200" dirty="0">
              <a:latin typeface="Gill Sans Light"/>
              <a:cs typeface="Gill Sans Light"/>
            </a:endParaRPr>
          </a:p>
        </p:txBody>
      </p:sp>
      <p:pic>
        <p:nvPicPr>
          <p:cNvPr id="28" name="Picture 27" descr="02-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29" name="Picture 28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504" y="1345545"/>
            <a:ext cx="879001" cy="711242"/>
          </a:xfrm>
          <a:prstGeom prst="rect">
            <a:avLst/>
          </a:prstGeom>
        </p:spPr>
      </p:pic>
      <p:pic>
        <p:nvPicPr>
          <p:cNvPr id="30" name="Picture 29" descr="sf-cat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3069692"/>
            <a:ext cx="868947" cy="5474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2434" y="1200775"/>
            <a:ext cx="1238249" cy="825499"/>
          </a:xfrm>
          <a:prstGeom prst="rect">
            <a:avLst/>
          </a:prstGeom>
        </p:spPr>
      </p:pic>
      <p:pic>
        <p:nvPicPr>
          <p:cNvPr id="32" name="Picture 31" descr="716974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686" y="2451097"/>
            <a:ext cx="900696" cy="707414"/>
          </a:xfrm>
          <a:prstGeom prst="rect">
            <a:avLst/>
          </a:prstGeom>
        </p:spPr>
      </p:pic>
      <p:pic>
        <p:nvPicPr>
          <p:cNvPr id="33" name="Picture 32" descr="yFEyUdBQw9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47035" y="2215190"/>
            <a:ext cx="1110678" cy="12566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079145" y="3854881"/>
            <a:ext cx="1033923" cy="86600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971" y="4020200"/>
            <a:ext cx="1168715" cy="8765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5004304" y="3565098"/>
            <a:ext cx="761057" cy="8731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776" y="2215190"/>
            <a:ext cx="1327950" cy="7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82842" y="152643"/>
            <a:ext cx="7118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Choose your predictor </a:t>
            </a: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(hypothesis class) </a:t>
            </a:r>
            <a:endParaRPr lang="en-US" sz="3500" dirty="0">
              <a:latin typeface="Gill Sans Light"/>
              <a:cs typeface="Gill Sans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270541" y="3395844"/>
            <a:ext cx="1914818" cy="1813908"/>
            <a:chOff x="2064679" y="3473926"/>
            <a:chExt cx="1914818" cy="1813908"/>
          </a:xfrm>
        </p:grpSpPr>
        <p:sp>
          <p:nvSpPr>
            <p:cNvPr id="2" name="Freeform 1"/>
            <p:cNvSpPr/>
            <p:nvPr/>
          </p:nvSpPr>
          <p:spPr>
            <a:xfrm>
              <a:off x="2064679" y="3473926"/>
              <a:ext cx="1474917" cy="1813908"/>
            </a:xfrm>
            <a:custGeom>
              <a:avLst/>
              <a:gdLst>
                <a:gd name="connsiteX0" fmla="*/ 290177 w 1474917"/>
                <a:gd name="connsiteY0" fmla="*/ 1721985 h 1813908"/>
                <a:gd name="connsiteX1" fmla="*/ 763170 w 1474917"/>
                <a:gd name="connsiteY1" fmla="*/ 1294321 h 1813908"/>
                <a:gd name="connsiteX2" fmla="*/ 905716 w 1474917"/>
                <a:gd name="connsiteY2" fmla="*/ 665786 h 1813908"/>
                <a:gd name="connsiteX3" fmla="*/ 1437024 w 1474917"/>
                <a:gd name="connsiteY3" fmla="*/ 529711 h 1813908"/>
                <a:gd name="connsiteX4" fmla="*/ 1287998 w 1474917"/>
                <a:gd name="connsiteY4" fmla="*/ 11332 h 1813908"/>
                <a:gd name="connsiteX5" fmla="*/ 141151 w 1474917"/>
                <a:gd name="connsiteY5" fmla="*/ 231643 h 1813908"/>
                <a:gd name="connsiteX6" fmla="*/ 11564 w 1474917"/>
                <a:gd name="connsiteY6" fmla="*/ 905537 h 1813908"/>
                <a:gd name="connsiteX7" fmla="*/ 76358 w 1474917"/>
                <a:gd name="connsiteY7" fmla="*/ 1741424 h 1813908"/>
                <a:gd name="connsiteX8" fmla="*/ 290177 w 1474917"/>
                <a:gd name="connsiteY8" fmla="*/ 1721985 h 18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4917" h="1813908">
                  <a:moveTo>
                    <a:pt x="290177" y="1721985"/>
                  </a:moveTo>
                  <a:cubicBezTo>
                    <a:pt x="404646" y="1647468"/>
                    <a:pt x="660580" y="1470354"/>
                    <a:pt x="763170" y="1294321"/>
                  </a:cubicBezTo>
                  <a:cubicBezTo>
                    <a:pt x="865760" y="1118288"/>
                    <a:pt x="793407" y="793221"/>
                    <a:pt x="905716" y="665786"/>
                  </a:cubicBezTo>
                  <a:cubicBezTo>
                    <a:pt x="1018025" y="538351"/>
                    <a:pt x="1373310" y="638787"/>
                    <a:pt x="1437024" y="529711"/>
                  </a:cubicBezTo>
                  <a:cubicBezTo>
                    <a:pt x="1500738" y="420635"/>
                    <a:pt x="1503977" y="61010"/>
                    <a:pt x="1287998" y="11332"/>
                  </a:cubicBezTo>
                  <a:cubicBezTo>
                    <a:pt x="1072019" y="-38346"/>
                    <a:pt x="353890" y="82609"/>
                    <a:pt x="141151" y="231643"/>
                  </a:cubicBezTo>
                  <a:cubicBezTo>
                    <a:pt x="-71588" y="380677"/>
                    <a:pt x="22363" y="653907"/>
                    <a:pt x="11564" y="905537"/>
                  </a:cubicBezTo>
                  <a:cubicBezTo>
                    <a:pt x="765" y="1157167"/>
                    <a:pt x="26683" y="1607509"/>
                    <a:pt x="76358" y="1741424"/>
                  </a:cubicBezTo>
                  <a:cubicBezTo>
                    <a:pt x="126033" y="1875339"/>
                    <a:pt x="175708" y="1796502"/>
                    <a:pt x="290177" y="1721985"/>
                  </a:cubicBezTo>
                  <a:close/>
                </a:path>
              </a:pathLst>
            </a:custGeom>
            <a:solidFill>
              <a:srgbClr val="3C49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195766" y="3621243"/>
              <a:ext cx="1783731" cy="1314075"/>
              <a:chOff x="1471461" y="1013933"/>
              <a:chExt cx="6068230" cy="3924844"/>
            </a:xfrm>
          </p:grpSpPr>
          <p:pic>
            <p:nvPicPr>
              <p:cNvPr id="80" name="Picture 79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81" name="Picture 80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82" name="Picture 81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84" name="Picture 83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85" name="Picture 84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750601" y="3354894"/>
            <a:ext cx="1893318" cy="1969842"/>
            <a:chOff x="5149099" y="3409075"/>
            <a:chExt cx="1893318" cy="1969842"/>
          </a:xfrm>
        </p:grpSpPr>
        <p:grpSp>
          <p:nvGrpSpPr>
            <p:cNvPr id="90" name="Group 89"/>
            <p:cNvGrpSpPr/>
            <p:nvPr/>
          </p:nvGrpSpPr>
          <p:grpSpPr>
            <a:xfrm>
              <a:off x="5149099" y="3591985"/>
              <a:ext cx="1783731" cy="1314075"/>
              <a:chOff x="1471461" y="1013933"/>
              <a:chExt cx="6068230" cy="3924844"/>
            </a:xfrm>
          </p:grpSpPr>
          <p:pic>
            <p:nvPicPr>
              <p:cNvPr id="91" name="Picture 90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92" name="Picture 91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93" name="Picture 92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95" name="Picture 94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96" name="Picture 95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4" name="Freeform 3"/>
            <p:cNvSpPr/>
            <p:nvPr/>
          </p:nvSpPr>
          <p:spPr>
            <a:xfrm>
              <a:off x="5927051" y="3409075"/>
              <a:ext cx="1115366" cy="1969842"/>
            </a:xfrm>
            <a:custGeom>
              <a:avLst/>
              <a:gdLst>
                <a:gd name="connsiteX0" fmla="*/ 539761 w 1848592"/>
                <a:gd name="connsiteY0" fmla="*/ 1969842 h 1969842"/>
                <a:gd name="connsiteX1" fmla="*/ 8453 w 1848592"/>
                <a:gd name="connsiteY1" fmla="*/ 1451463 h 1969842"/>
                <a:gd name="connsiteX2" fmla="*/ 338900 w 1848592"/>
                <a:gd name="connsiteY2" fmla="*/ 602616 h 1969842"/>
                <a:gd name="connsiteX3" fmla="*/ 1848592 w 1848592"/>
                <a:gd name="connsiteY3" fmla="*/ 0 h 196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592" h="1969842">
                  <a:moveTo>
                    <a:pt x="539761" y="1969842"/>
                  </a:moveTo>
                  <a:cubicBezTo>
                    <a:pt x="290845" y="1824588"/>
                    <a:pt x="41930" y="1679334"/>
                    <a:pt x="8453" y="1451463"/>
                  </a:cubicBezTo>
                  <a:cubicBezTo>
                    <a:pt x="-25024" y="1223592"/>
                    <a:pt x="32210" y="844526"/>
                    <a:pt x="338900" y="602616"/>
                  </a:cubicBezTo>
                  <a:cubicBezTo>
                    <a:pt x="645590" y="360706"/>
                    <a:pt x="1848592" y="0"/>
                    <a:pt x="1848592" y="0"/>
                  </a:cubicBezTo>
                </a:path>
              </a:pathLst>
            </a:custGeom>
            <a:ln w="57150" cmpd="sng">
              <a:solidFill>
                <a:srgbClr val="3C49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71993" y="1399086"/>
            <a:ext cx="2502342" cy="1804046"/>
            <a:chOff x="6271993" y="1399086"/>
            <a:chExt cx="2502342" cy="1804046"/>
          </a:xfrm>
        </p:grpSpPr>
        <p:grpSp>
          <p:nvGrpSpPr>
            <p:cNvPr id="69" name="Group 68"/>
            <p:cNvGrpSpPr/>
            <p:nvPr/>
          </p:nvGrpSpPr>
          <p:grpSpPr>
            <a:xfrm>
              <a:off x="6564907" y="1567784"/>
              <a:ext cx="1783731" cy="1314075"/>
              <a:chOff x="1471461" y="1013933"/>
              <a:chExt cx="6068230" cy="3924844"/>
            </a:xfrm>
          </p:grpSpPr>
          <p:pic>
            <p:nvPicPr>
              <p:cNvPr id="70" name="Picture 69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71" name="Picture 70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72" name="Picture 71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74" name="Picture 73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75" name="Picture 74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44" name="Freeform 43"/>
            <p:cNvSpPr/>
            <p:nvPr/>
          </p:nvSpPr>
          <p:spPr>
            <a:xfrm>
              <a:off x="6271993" y="1399086"/>
              <a:ext cx="2502342" cy="1804046"/>
            </a:xfrm>
            <a:custGeom>
              <a:avLst/>
              <a:gdLst>
                <a:gd name="connsiteX0" fmla="*/ 34424 w 7033626"/>
                <a:gd name="connsiteY0" fmla="*/ 4238093 h 4238093"/>
                <a:gd name="connsiteX1" fmla="*/ 93489 w 7033626"/>
                <a:gd name="connsiteY1" fmla="*/ 3396303 h 4238093"/>
                <a:gd name="connsiteX2" fmla="*/ 831801 w 7033626"/>
                <a:gd name="connsiteY2" fmla="*/ 3012329 h 4238093"/>
                <a:gd name="connsiteX3" fmla="*/ 2145998 w 7033626"/>
                <a:gd name="connsiteY3" fmla="*/ 3071402 h 4238093"/>
                <a:gd name="connsiteX4" fmla="*/ 3637389 w 7033626"/>
                <a:gd name="connsiteY4" fmla="*/ 1535505 h 4238093"/>
                <a:gd name="connsiteX5" fmla="*/ 4803923 w 7033626"/>
                <a:gd name="connsiteY5" fmla="*/ 1313982 h 4238093"/>
                <a:gd name="connsiteX6" fmla="*/ 5926158 w 7033626"/>
                <a:gd name="connsiteY6" fmla="*/ 58682 h 4238093"/>
                <a:gd name="connsiteX7" fmla="*/ 7033626 w 7033626"/>
                <a:gd name="connsiteY7" fmla="*/ 191596 h 423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3626" h="4238093">
                  <a:moveTo>
                    <a:pt x="34424" y="4238093"/>
                  </a:moveTo>
                  <a:cubicBezTo>
                    <a:pt x="-2492" y="3919345"/>
                    <a:pt x="-39407" y="3600597"/>
                    <a:pt x="93489" y="3396303"/>
                  </a:cubicBezTo>
                  <a:cubicBezTo>
                    <a:pt x="226385" y="3192009"/>
                    <a:pt x="489716" y="3066479"/>
                    <a:pt x="831801" y="3012329"/>
                  </a:cubicBezTo>
                  <a:cubicBezTo>
                    <a:pt x="1173886" y="2958179"/>
                    <a:pt x="1678400" y="3317539"/>
                    <a:pt x="2145998" y="3071402"/>
                  </a:cubicBezTo>
                  <a:cubicBezTo>
                    <a:pt x="2613596" y="2825265"/>
                    <a:pt x="3194402" y="1828408"/>
                    <a:pt x="3637389" y="1535505"/>
                  </a:cubicBezTo>
                  <a:cubicBezTo>
                    <a:pt x="4080376" y="1242602"/>
                    <a:pt x="4422462" y="1560119"/>
                    <a:pt x="4803923" y="1313982"/>
                  </a:cubicBezTo>
                  <a:cubicBezTo>
                    <a:pt x="5185384" y="1067845"/>
                    <a:pt x="5554541" y="245746"/>
                    <a:pt x="5926158" y="58682"/>
                  </a:cubicBezTo>
                  <a:cubicBezTo>
                    <a:pt x="6297775" y="-128382"/>
                    <a:pt x="7033626" y="191596"/>
                    <a:pt x="7033626" y="191596"/>
                  </a:cubicBezTo>
                </a:path>
              </a:pathLst>
            </a:custGeom>
            <a:ln w="76200" cmpd="sng">
              <a:solidFill>
                <a:srgbClr val="3C49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25836" y="1478323"/>
            <a:ext cx="2315467" cy="1605785"/>
            <a:chOff x="3225836" y="1478323"/>
            <a:chExt cx="2315467" cy="1605785"/>
          </a:xfrm>
        </p:grpSpPr>
        <p:grpSp>
          <p:nvGrpSpPr>
            <p:cNvPr id="58" name="Group 57"/>
            <p:cNvGrpSpPr/>
            <p:nvPr/>
          </p:nvGrpSpPr>
          <p:grpSpPr>
            <a:xfrm>
              <a:off x="3516812" y="1594799"/>
              <a:ext cx="1783731" cy="1314075"/>
              <a:chOff x="1471461" y="1013933"/>
              <a:chExt cx="6068230" cy="3924844"/>
            </a:xfrm>
          </p:grpSpPr>
          <p:pic>
            <p:nvPicPr>
              <p:cNvPr id="59" name="Picture 58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60" name="Picture 59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61" name="Picture 60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63" name="Picture 62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64" name="Picture 63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9676" y="2957877"/>
                <a:ext cx="1327949" cy="771068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3225836" y="1478323"/>
              <a:ext cx="2315467" cy="1605785"/>
              <a:chOff x="1082842" y="843925"/>
              <a:chExt cx="6964764" cy="4039633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82842" y="3913583"/>
                <a:ext cx="1257566" cy="969975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2340408" y="3728945"/>
                <a:ext cx="1277974" cy="184638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3618382" y="2381895"/>
                <a:ext cx="1113056" cy="134705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4731438" y="2381895"/>
                <a:ext cx="1367023" cy="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6098461" y="1200775"/>
                <a:ext cx="222239" cy="118112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6320700" y="843925"/>
                <a:ext cx="1726906" cy="35685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153541" y="1521284"/>
            <a:ext cx="2093211" cy="1389832"/>
            <a:chOff x="153541" y="1521284"/>
            <a:chExt cx="2093211" cy="1389832"/>
          </a:xfrm>
        </p:grpSpPr>
        <p:grpSp>
          <p:nvGrpSpPr>
            <p:cNvPr id="47" name="Group 46"/>
            <p:cNvGrpSpPr/>
            <p:nvPr/>
          </p:nvGrpSpPr>
          <p:grpSpPr>
            <a:xfrm>
              <a:off x="418327" y="1597041"/>
              <a:ext cx="1783731" cy="1314075"/>
              <a:chOff x="1471461" y="1013933"/>
              <a:chExt cx="6068230" cy="3924844"/>
            </a:xfrm>
          </p:grpSpPr>
          <p:pic>
            <p:nvPicPr>
              <p:cNvPr id="48" name="Picture 47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49" name="Picture 48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50" name="Picture 49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52" name="Picture 51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53" name="Picture 52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cxnSp>
          <p:nvCxnSpPr>
            <p:cNvPr id="27" name="Straight Connector 26"/>
            <p:cNvCxnSpPr/>
            <p:nvPr/>
          </p:nvCxnSpPr>
          <p:spPr>
            <a:xfrm flipV="1">
              <a:off x="153541" y="1521284"/>
              <a:ext cx="2093211" cy="1389832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Rectangle 101"/>
          <p:cNvSpPr/>
          <p:nvPr/>
        </p:nvSpPr>
        <p:spPr>
          <a:xfrm>
            <a:off x="0" y="5676880"/>
            <a:ext cx="9144000" cy="1175888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Pick </a:t>
            </a:r>
            <a:r>
              <a:rPr lang="en-US" sz="3200" dirty="0">
                <a:latin typeface="Gill Sans Light"/>
                <a:cs typeface="Gill Sans Light"/>
              </a:rPr>
              <a:t>a </a:t>
            </a:r>
            <a:r>
              <a:rPr lang="en-US" sz="3200" dirty="0" smtClean="0">
                <a:latin typeface="Gill Sans Light"/>
                <a:cs typeface="Gill Sans Light"/>
              </a:rPr>
              <a:t>predictor </a:t>
            </a:r>
            <a:r>
              <a:rPr lang="en-US" sz="3200" dirty="0">
                <a:latin typeface="Gill Sans Light"/>
                <a:cs typeface="Gill Sans Light"/>
              </a:rPr>
              <a:t>that is</a:t>
            </a:r>
          </a:p>
          <a:p>
            <a:pPr algn="ctr"/>
            <a:r>
              <a:rPr lang="en-US" sz="3200" dirty="0">
                <a:latin typeface="Gill Sans Light"/>
                <a:cs typeface="Gill Sans Light"/>
              </a:rPr>
              <a:t>1) expressive 2) easy to train 3) doesn’t </a:t>
            </a:r>
            <a:r>
              <a:rPr lang="en-US" sz="3200" dirty="0" err="1">
                <a:latin typeface="Gill Sans Light"/>
                <a:cs typeface="Gill Sans Light"/>
              </a:rPr>
              <a:t>overfit</a:t>
            </a:r>
            <a:endParaRPr lang="en-US" sz="32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803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0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Then you train it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Gill Sans Light"/>
                <a:cs typeface="Gill Sans Light"/>
              </a:rPr>
              <a:t>Pointy Ears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548568" y="1684734"/>
            <a:ext cx="5991123" cy="1539277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5887134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 smtClean="0">
                <a:latin typeface="Gill Sans Light"/>
                <a:cs typeface="Gill Sans Light"/>
              </a:rPr>
              <a:t>training error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482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Then you train it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Gill Sans Light"/>
                <a:cs typeface="Gill Sans Light"/>
              </a:rPr>
              <a:t>Pointy Ears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255948" y="3224011"/>
            <a:ext cx="6283743" cy="530356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971" y="4020200"/>
            <a:ext cx="1168715" cy="876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5887134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 smtClean="0">
                <a:latin typeface="Gill Sans Light"/>
                <a:cs typeface="Gill Sans Light"/>
              </a:rPr>
              <a:t>training error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38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Then you train it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Gill Sans Light"/>
                <a:cs typeface="Gill Sans Light"/>
              </a:rPr>
              <a:t>Pointy Ears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471461" y="962248"/>
            <a:ext cx="4696892" cy="3476002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971" y="4020200"/>
            <a:ext cx="1168715" cy="876536"/>
          </a:xfrm>
          <a:prstGeom prst="rect">
            <a:avLst/>
          </a:prstGeom>
        </p:spPr>
      </p:pic>
      <p:pic>
        <p:nvPicPr>
          <p:cNvPr id="15" name="Picture 14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18" name="Picture 17" descr="sf-cat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3069692"/>
            <a:ext cx="868947" cy="54743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pic>
        <p:nvPicPr>
          <p:cNvPr id="21" name="Picture 20" descr="yFEyUdBQw9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47035" y="2215190"/>
            <a:ext cx="1110678" cy="125663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5887134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 smtClean="0">
                <a:latin typeface="Gill Sans Light"/>
                <a:cs typeface="Gill Sans Light"/>
              </a:rPr>
              <a:t>training error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012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Then you train it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Gill Sans Light"/>
                <a:cs typeface="Gill Sans Light"/>
              </a:rPr>
              <a:t>Pointy Ears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471461" y="1200775"/>
            <a:ext cx="5589758" cy="3237475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pic>
        <p:nvPicPr>
          <p:cNvPr id="47" name="Picture 46" descr="02-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49" name="Picture 48" descr="sf-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3069692"/>
            <a:ext cx="868947" cy="54743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2434" y="1200775"/>
            <a:ext cx="1238249" cy="825499"/>
          </a:xfrm>
          <a:prstGeom prst="rect">
            <a:avLst/>
          </a:prstGeom>
        </p:spPr>
      </p:pic>
      <p:pic>
        <p:nvPicPr>
          <p:cNvPr id="51" name="Picture 50" descr="716974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686" y="2451097"/>
            <a:ext cx="900696" cy="707414"/>
          </a:xfrm>
          <a:prstGeom prst="rect">
            <a:avLst/>
          </a:prstGeom>
        </p:spPr>
      </p:pic>
      <p:pic>
        <p:nvPicPr>
          <p:cNvPr id="52" name="Picture 51" descr="yFEyUdBQw9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47035" y="2215190"/>
            <a:ext cx="1110678" cy="12566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079145" y="3854881"/>
            <a:ext cx="1033923" cy="86600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971" y="4020200"/>
            <a:ext cx="1168715" cy="876536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0" y="5887134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 smtClean="0">
                <a:latin typeface="Gill Sans Light"/>
                <a:cs typeface="Gill Sans Light"/>
              </a:rPr>
              <a:t>training error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115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4" name="Picture 3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504" y="1345545"/>
            <a:ext cx="879001" cy="711242"/>
          </a:xfrm>
          <a:prstGeom prst="rect">
            <a:avLst/>
          </a:prstGeom>
        </p:spPr>
      </p:pic>
      <p:pic>
        <p:nvPicPr>
          <p:cNvPr id="5" name="Picture 4" descr="sf-cat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3069692"/>
            <a:ext cx="868947" cy="547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2434" y="1200775"/>
            <a:ext cx="1238249" cy="825499"/>
          </a:xfrm>
          <a:prstGeom prst="rect">
            <a:avLst/>
          </a:prstGeom>
        </p:spPr>
      </p:pic>
      <p:pic>
        <p:nvPicPr>
          <p:cNvPr id="11" name="Picture 10" descr="716974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686" y="2451097"/>
            <a:ext cx="900696" cy="707414"/>
          </a:xfrm>
          <a:prstGeom prst="rect">
            <a:avLst/>
          </a:prstGeom>
        </p:spPr>
      </p:pic>
      <p:pic>
        <p:nvPicPr>
          <p:cNvPr id="14" name="Picture 13" descr="yFEyUdBQw9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47035" y="2215190"/>
            <a:ext cx="1110678" cy="1256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079145" y="3854881"/>
            <a:ext cx="1033923" cy="8660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971" y="4020200"/>
            <a:ext cx="1168715" cy="8765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5004304" y="3565098"/>
            <a:ext cx="761057" cy="8731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776" y="2215190"/>
            <a:ext cx="1327950" cy="77106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Then you train it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Gill Sans Light"/>
                <a:cs typeface="Gill Sans Light"/>
              </a:rPr>
              <a:t>Pointy Ears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082842" y="1127476"/>
            <a:ext cx="6834939" cy="3310774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5887134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 smtClean="0">
                <a:latin typeface="Gill Sans Light"/>
                <a:cs typeface="Gill Sans Light"/>
              </a:rPr>
              <a:t>training error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26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8049" y="4982561"/>
            <a:ext cx="8379415" cy="16800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latin typeface="Gill Sans Light"/>
                <a:cs typeface="Gill Sans Light"/>
              </a:rPr>
              <a:t>Google’s deep nets can take </a:t>
            </a:r>
            <a:r>
              <a:rPr lang="en-US" sz="3400" dirty="0">
                <a:latin typeface="Gill Sans Light"/>
                <a:cs typeface="Gill Sans Light"/>
              </a:rPr>
              <a:t>1</a:t>
            </a:r>
            <a:r>
              <a:rPr lang="en-US" sz="3400" dirty="0" smtClean="0">
                <a:latin typeface="Gill Sans Light"/>
                <a:cs typeface="Gill Sans Light"/>
              </a:rPr>
              <a:t>00s </a:t>
            </a:r>
            <a:r>
              <a:rPr lang="en-US" sz="3400" dirty="0" err="1" smtClean="0">
                <a:latin typeface="Gill Sans Light"/>
                <a:cs typeface="Gill Sans Light"/>
              </a:rPr>
              <a:t>hrs</a:t>
            </a:r>
            <a:r>
              <a:rPr lang="en-US" sz="3400" dirty="0" smtClean="0">
                <a:latin typeface="Gill Sans Light"/>
                <a:cs typeface="Gill Sans Light"/>
              </a:rPr>
              <a:t> to train</a:t>
            </a:r>
          </a:p>
          <a:p>
            <a:pPr algn="ctr"/>
            <a:r>
              <a:rPr lang="en-US" sz="2100" b="1" i="1" dirty="0" smtClean="0">
                <a:latin typeface="Gill Sans Light"/>
                <a:cs typeface="Gill Sans Light"/>
              </a:rPr>
              <a:t>[Dean et al., 2012]</a:t>
            </a:r>
          </a:p>
        </p:txBody>
      </p:sp>
    </p:spTree>
    <p:extLst>
      <p:ext uri="{BB962C8B-B14F-4D97-AF65-F5344CB8AC3E}">
        <p14:creationId xmlns:p14="http://schemas.microsoft.com/office/powerpoint/2010/main" val="26996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2413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Material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459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course is based on recent books and text on ML, OPT and systems</a:t>
            </a: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Everything online: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err="1">
                <a:solidFill>
                  <a:srgbClr val="137CF8"/>
                </a:solidFill>
                <a:latin typeface="Courier"/>
                <a:cs typeface="Courier"/>
              </a:rPr>
              <a:t>papail.io</a:t>
            </a:r>
            <a:r>
              <a:rPr lang="en-US" sz="3200" dirty="0">
                <a:solidFill>
                  <a:srgbClr val="137CF8"/>
                </a:solidFill>
                <a:latin typeface="Courier"/>
                <a:cs typeface="Courier"/>
              </a:rPr>
              <a:t>/</a:t>
            </a:r>
            <a:r>
              <a:rPr lang="en-US" sz="3200" dirty="0" smtClean="0">
                <a:solidFill>
                  <a:srgbClr val="137CF8"/>
                </a:solidFill>
                <a:latin typeface="Courier"/>
                <a:cs typeface="Courier"/>
              </a:rPr>
              <a:t>901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Books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Papers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Lecture Notes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Slides</a:t>
            </a:r>
          </a:p>
          <a:p>
            <a:pPr algn="ctr"/>
            <a:endParaRPr lang="en-US" sz="3200" dirty="0">
              <a:solidFill>
                <a:srgbClr val="137CF8"/>
              </a:solidFill>
              <a:latin typeface="Courier"/>
              <a:cs typeface="Courier"/>
            </a:endParaRPr>
          </a:p>
          <a:p>
            <a:pPr marL="571500" indent="-5715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8403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Optimization?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4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Many Problems in ML can be written as</a:t>
            </a:r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95411" y="5187405"/>
            <a:ext cx="3216318" cy="11559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latin typeface="Gill Sans Light"/>
                <a:cs typeface="Gill Sans Light"/>
              </a:rPr>
              <a:t>Why?</a:t>
            </a:r>
            <a:endParaRPr lang="en-US" sz="5500" b="1" i="1" dirty="0" smtClean="0">
              <a:latin typeface="Gill Sans Light"/>
              <a:cs typeface="Gill Sans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1" y="2481742"/>
            <a:ext cx="5275756" cy="13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40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Labeled examples presented as (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features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label) </a:t>
            </a: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E.g., features = image, label = “cat” (-1), or “dog” (+1)</a:t>
            </a: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Assumption</a:t>
            </a: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sz="23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all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labeled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(train/test)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examples come from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unknown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distribution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815" y="2569497"/>
            <a:ext cx="2311400" cy="469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77" y="6147258"/>
            <a:ext cx="3302000" cy="4699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48274" y="4378640"/>
            <a:ext cx="2844455" cy="873152"/>
            <a:chOff x="3448274" y="4378640"/>
            <a:chExt cx="2844455" cy="87315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763269" y="4378640"/>
              <a:ext cx="761057" cy="873152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274" y="4432650"/>
              <a:ext cx="2844455" cy="75715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255372" y="4583966"/>
              <a:ext cx="64568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+1</a:t>
              </a:r>
              <a:endParaRPr lang="en-U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45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labeled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examples drawn </a:t>
            </a:r>
            <a:r>
              <a:rPr lang="en-US" sz="23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i.i.d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from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want: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 a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model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(a predictor function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 </a:t>
            </a:r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That performs well on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unseen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data.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E.g., </a:t>
            </a: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33" y="1709717"/>
            <a:ext cx="3429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04" y="2193441"/>
            <a:ext cx="3160967" cy="37485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3413621"/>
            <a:ext cx="3836100" cy="32853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673520" y="5137654"/>
            <a:ext cx="3743914" cy="873152"/>
            <a:chOff x="2882675" y="5259885"/>
            <a:chExt cx="3743914" cy="87315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666369" y="5259885"/>
              <a:ext cx="761057" cy="873152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675" y="5292285"/>
              <a:ext cx="3743914" cy="729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84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labeled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examples drawn </a:t>
            </a:r>
            <a:r>
              <a:rPr lang="en-US" sz="23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i.i.d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from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want: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 a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model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(a predictor function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 </a:t>
            </a:r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That performs well on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unseen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data.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E.g., </a:t>
            </a: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33" y="1709717"/>
            <a:ext cx="3429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04" y="2193441"/>
            <a:ext cx="3160967" cy="37485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3413621"/>
            <a:ext cx="3836100" cy="328532"/>
          </a:xfrm>
          <a:prstGeom prst="rect">
            <a:avLst/>
          </a:prstGeom>
        </p:spPr>
      </p:pic>
      <p:pic>
        <p:nvPicPr>
          <p:cNvPr id="16" name="Picture 15" descr="02-11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87" y="5097586"/>
            <a:ext cx="512129" cy="449243"/>
          </a:xfrm>
          <a:prstGeom prst="rect">
            <a:avLst/>
          </a:prstGeom>
        </p:spPr>
      </p:pic>
      <p:pic>
        <p:nvPicPr>
          <p:cNvPr id="17" name="Picture 16" descr="1412613364603_wps_17_SANTA_MONICA_CA_AUGUST_04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35" y="4810663"/>
            <a:ext cx="424867" cy="397009"/>
          </a:xfrm>
          <a:prstGeom prst="rect">
            <a:avLst/>
          </a:prstGeom>
        </p:spPr>
      </p:pic>
      <p:pic>
        <p:nvPicPr>
          <p:cNvPr id="18" name="Picture 17" descr="sf-cat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87" y="5773065"/>
            <a:ext cx="420008" cy="3055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05541" y="4729854"/>
            <a:ext cx="598511" cy="460786"/>
          </a:xfrm>
          <a:prstGeom prst="rect">
            <a:avLst/>
          </a:prstGeom>
        </p:spPr>
      </p:pic>
      <p:pic>
        <p:nvPicPr>
          <p:cNvPr id="20" name="Picture 19" descr="716974.jpg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1053" y="5427772"/>
            <a:ext cx="435354" cy="394872"/>
          </a:xfrm>
          <a:prstGeom prst="rect">
            <a:avLst/>
          </a:prstGeom>
        </p:spPr>
      </p:pic>
      <p:pic>
        <p:nvPicPr>
          <p:cNvPr id="22" name="Picture 21" descr="yFEyUdBQw9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83598" y="5296091"/>
            <a:ext cx="536849" cy="7014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5065823" y="6211350"/>
            <a:ext cx="499749" cy="483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152" y="6303630"/>
            <a:ext cx="564902" cy="4892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792" y="5296091"/>
            <a:ext cx="641868" cy="43040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2650847" y="4688939"/>
            <a:ext cx="3303686" cy="1848042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4453509" y="5773065"/>
            <a:ext cx="720465" cy="82658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66489" y="4790741"/>
            <a:ext cx="2301114" cy="74894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Our trained predictor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064683" y="4406931"/>
            <a:ext cx="2007750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381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5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5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measure performance?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a predictor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with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small loss on unseen data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(e.g., on the test set)</a:t>
            </a:r>
            <a:endParaRPr lang="en-US" sz="23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07147" y="6059625"/>
            <a:ext cx="4493428" cy="57378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But, we haven’t seen… unseen examples</a:t>
            </a:r>
            <a:endParaRPr lang="en-US" sz="21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27" y="2158279"/>
            <a:ext cx="1799897" cy="35612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20612" y="2648960"/>
            <a:ext cx="3049343" cy="670488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Measures </a:t>
            </a:r>
            <a:r>
              <a:rPr lang="en-US" sz="17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disagreement</a:t>
            </a:r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between </a:t>
            </a:r>
          </a:p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predicted and true label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29" y="4600619"/>
            <a:ext cx="4738330" cy="95432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00575" y="1721285"/>
            <a:ext cx="1998901" cy="1586246"/>
            <a:chOff x="6949098" y="1491633"/>
            <a:chExt cx="1998901" cy="1586246"/>
          </a:xfrm>
        </p:grpSpPr>
        <p:sp>
          <p:nvSpPr>
            <p:cNvPr id="16" name="Rectangle 15"/>
            <p:cNvSpPr/>
            <p:nvPr/>
          </p:nvSpPr>
          <p:spPr>
            <a:xfrm>
              <a:off x="6949098" y="1491633"/>
              <a:ext cx="1998901" cy="1586246"/>
            </a:xfrm>
            <a:prstGeom prst="rect">
              <a:avLst/>
            </a:prstGeom>
            <a:solidFill>
              <a:srgbClr val="397DE9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Examples:</a:t>
              </a:r>
              <a:endParaRPr lang="en-US" sz="21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endParaRPr lang="en-US" sz="2100" dirty="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endParaRPr lang="en-US" sz="2100" dirty="0">
                <a:latin typeface="Gill Sans Light"/>
                <a:cs typeface="Gill Sans Light"/>
              </a:endParaRPr>
            </a:p>
            <a:p>
              <a:pPr algn="ctr"/>
              <a:endParaRPr lang="en-US" sz="2100" dirty="0" smtClean="0">
                <a:latin typeface="Gill Sans Light"/>
                <a:cs typeface="Gill Sans Light"/>
              </a:endParaRPr>
            </a:p>
            <a:p>
              <a:pPr algn="ctr"/>
              <a:endParaRPr lang="en-US" sz="2100" dirty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635" y="2374395"/>
              <a:ext cx="1092200" cy="26035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310" y="2044508"/>
              <a:ext cx="704850" cy="23495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185" y="2731611"/>
              <a:ext cx="927100" cy="23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12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loss on the “unseen” examples convergences to the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loss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else converges to the expected loss?</a:t>
            </a: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More details in next lecture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50110" y="5696338"/>
            <a:ext cx="2843781" cy="401101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Empirical risk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7680" y="3153481"/>
            <a:ext cx="2676846" cy="440726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Expected/True risk</a:t>
            </a:r>
            <a:endParaRPr lang="en-US" sz="2100" dirty="0"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" y="2503484"/>
            <a:ext cx="4321437" cy="87036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85" y="2568281"/>
            <a:ext cx="3442709" cy="47635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58" y="2628345"/>
            <a:ext cx="579957" cy="35148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558" y="4263557"/>
            <a:ext cx="3810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24110" y="2798791"/>
            <a:ext cx="2403222" cy="1138773"/>
          </a:xfrm>
          <a:prstGeom prst="rect">
            <a:avLst/>
          </a:prstGeom>
          <a:solidFill>
            <a:srgbClr val="F2CCD5"/>
          </a:solidFill>
        </p:spPr>
        <p:txBody>
          <a:bodyPr wrap="none">
            <a:spAutoFit/>
          </a:bodyPr>
          <a:lstStyle/>
          <a:p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e.g., F can be: 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separating </a:t>
            </a:r>
            <a:r>
              <a:rPr lang="en-US" sz="17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hyperplanes</a:t>
            </a:r>
            <a:endParaRPr lang="en-US" sz="17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NNs of depth-t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1700" dirty="0"/>
          </a:p>
        </p:txBody>
      </p:sp>
      <p:sp>
        <p:nvSpPr>
          <p:cNvPr id="15" name="Rectangle 14"/>
          <p:cNvSpPr/>
          <p:nvPr/>
        </p:nvSpPr>
        <p:spPr>
          <a:xfrm>
            <a:off x="2543782" y="2495495"/>
            <a:ext cx="768785" cy="466660"/>
          </a:xfrm>
          <a:prstGeom prst="rect">
            <a:avLst/>
          </a:prstGeom>
          <a:solidFill>
            <a:srgbClr val="DEF4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to solve:</a:t>
            </a:r>
            <a:endParaRPr lang="en-US" sz="23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instead solve the ERM:</a:t>
            </a: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More details in next lecture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82" y="2074705"/>
            <a:ext cx="4038600" cy="762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61" y="4768977"/>
            <a:ext cx="4686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55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More often than not, ERM can be written as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Several examples in next lecture.</a:t>
            </a:r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14367" y="2362918"/>
            <a:ext cx="1077937" cy="753180"/>
          </a:xfrm>
          <a:prstGeom prst="rect">
            <a:avLst/>
          </a:prstGeom>
          <a:solidFill>
            <a:srgbClr val="DE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90404" y="2362918"/>
            <a:ext cx="1077937" cy="753180"/>
          </a:xfrm>
          <a:prstGeom prst="rect">
            <a:avLst/>
          </a:prstGeom>
          <a:solidFill>
            <a:srgbClr val="F2CC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5629" y="3702669"/>
            <a:ext cx="3429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Measures model fit</a:t>
            </a:r>
          </a:p>
          <a:p>
            <a:pPr algn="ctr"/>
            <a:r>
              <a:rPr lang="en-US" sz="28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for data point </a:t>
            </a:r>
            <a:r>
              <a:rPr lang="en-US" sz="2800" dirty="0">
                <a:solidFill>
                  <a:srgbClr val="137CF8"/>
                </a:solidFill>
                <a:latin typeface="Gill Sans Light"/>
                <a:cs typeface="Gill Sans Light"/>
              </a:rPr>
              <a:t>i</a:t>
            </a:r>
            <a:endParaRPr lang="en-US" sz="28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i="1" dirty="0" smtClean="0">
                <a:solidFill>
                  <a:srgbClr val="137CF8"/>
                </a:solidFill>
                <a:latin typeface="Gill Sans Light"/>
                <a:cs typeface="Gill Sans Light"/>
              </a:rPr>
              <a:t>(avoids under-fitting)</a:t>
            </a:r>
          </a:p>
          <a:p>
            <a:pPr algn="ctr"/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5004" y="3702669"/>
            <a:ext cx="3343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A265B"/>
                </a:solidFill>
                <a:latin typeface="Gill Sans Light"/>
                <a:cs typeface="Gill Sans Light"/>
              </a:rPr>
              <a:t>Measures model</a:t>
            </a:r>
          </a:p>
          <a:p>
            <a:pPr algn="ctr"/>
            <a:r>
              <a:rPr lang="en-US" sz="2800" dirty="0" smtClean="0">
                <a:solidFill>
                  <a:srgbClr val="CA265B"/>
                </a:solidFill>
                <a:latin typeface="Gill Sans Light"/>
                <a:cs typeface="Gill Sans Light"/>
              </a:rPr>
              <a:t>“complexity”</a:t>
            </a:r>
          </a:p>
          <a:p>
            <a:pPr algn="ctr"/>
            <a:r>
              <a:rPr lang="en-US" sz="2800" i="1" dirty="0" smtClean="0">
                <a:solidFill>
                  <a:srgbClr val="CA265B"/>
                </a:solidFill>
                <a:latin typeface="Gill Sans Light"/>
                <a:cs typeface="Gill Sans Light"/>
              </a:rPr>
              <a:t>(avoids over-fitting)</a:t>
            </a:r>
            <a:endParaRPr lang="en-US" sz="2800" i="1" dirty="0">
              <a:solidFill>
                <a:srgbClr val="CA265B"/>
              </a:solidFill>
              <a:latin typeface="Gill Sans Light"/>
              <a:cs typeface="Gill Sans Light"/>
            </a:endParaRPr>
          </a:p>
        </p:txBody>
      </p:sp>
      <p:cxnSp>
        <p:nvCxnSpPr>
          <p:cNvPr id="10" name="Curved Connector 9"/>
          <p:cNvCxnSpPr>
            <a:stCxn id="7" idx="0"/>
            <a:endCxn id="3" idx="2"/>
          </p:cNvCxnSpPr>
          <p:nvPr/>
        </p:nvCxnSpPr>
        <p:spPr>
          <a:xfrm rot="5400000" flipH="1" flipV="1">
            <a:off x="3373687" y="3023021"/>
            <a:ext cx="586571" cy="772727"/>
          </a:xfrm>
          <a:prstGeom prst="curvedConnector3">
            <a:avLst>
              <a:gd name="adj1" fmla="val 35639"/>
            </a:avLst>
          </a:prstGeom>
          <a:ln>
            <a:solidFill>
              <a:srgbClr val="397D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9" idx="0"/>
            <a:endCxn id="6" idx="2"/>
          </p:cNvCxnSpPr>
          <p:nvPr/>
        </p:nvCxnSpPr>
        <p:spPr>
          <a:xfrm rot="16200000" flipV="1">
            <a:off x="6284681" y="3060791"/>
            <a:ext cx="586571" cy="697186"/>
          </a:xfrm>
          <a:prstGeom prst="curvedConnector3">
            <a:avLst>
              <a:gd name="adj1" fmla="val 50000"/>
            </a:avLst>
          </a:prstGeom>
          <a:ln>
            <a:solidFill>
              <a:srgbClr val="CA265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69" y="2149360"/>
            <a:ext cx="4943973" cy="12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9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37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Overview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4942379" cy="601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 Machine Learning?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 Large-Scale?</a:t>
            </a: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 Optimization?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will cover?</a:t>
            </a:r>
          </a:p>
          <a:p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Logistics</a:t>
            </a:r>
          </a:p>
          <a:p>
            <a:pPr marL="571500" indent="-571500">
              <a:buFontTx/>
              <a:buChar char="-"/>
            </a:pPr>
            <a:endParaRPr lang="en-US" sz="3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18974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Scalability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57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Many of the problems that we visit, can be solved in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polynomial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time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but that’s not enough. 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E.g.,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O( #examples^4 * dimension^5 ) not scalable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need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algorithms!</a:t>
            </a:r>
          </a:p>
          <a:p>
            <a:pPr algn="ctr"/>
            <a:r>
              <a:rPr lang="en-US" sz="2800" i="1" dirty="0" smtClean="0">
                <a:solidFill>
                  <a:srgbClr val="397DE9"/>
                </a:solidFill>
                <a:latin typeface="Gill Sans Light"/>
                <a:cs typeface="Gill Sans Light"/>
              </a:rPr>
              <a:t>Ideally O(#examples * #dimension) time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algorithms amenable to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parallelization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if serial runs in O(T) time,  we want O(T/P) on P cores.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Solvability ≠ Scalability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582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be 18"/>
          <p:cNvSpPr/>
          <p:nvPr/>
        </p:nvSpPr>
        <p:spPr>
          <a:xfrm>
            <a:off x="1168819" y="2118247"/>
            <a:ext cx="4101436" cy="3661056"/>
          </a:xfrm>
          <a:prstGeom prst="cub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Performance Trade-off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121285" y="2118247"/>
            <a:ext cx="2" cy="270992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21285" y="4828173"/>
            <a:ext cx="308417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168819" y="4828173"/>
            <a:ext cx="952468" cy="95113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28806" y="4850057"/>
            <a:ext cx="8130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speed</a:t>
            </a:r>
            <a:endParaRPr lang="en-US" sz="2100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991707" y="3417753"/>
            <a:ext cx="15824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stat. accuracy</a:t>
            </a:r>
            <a:endParaRPr lang="en-US" sz="2100" dirty="0"/>
          </a:p>
        </p:txBody>
      </p:sp>
      <p:sp>
        <p:nvSpPr>
          <p:cNvPr id="18" name="Rectangle 17"/>
          <p:cNvSpPr/>
          <p:nvPr/>
        </p:nvSpPr>
        <p:spPr>
          <a:xfrm rot="18842128">
            <a:off x="1113524" y="5227189"/>
            <a:ext cx="168507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parallelizability</a:t>
            </a:r>
            <a:endParaRPr lang="en-US" sz="2100" dirty="0"/>
          </a:p>
        </p:txBody>
      </p:sp>
      <p:sp>
        <p:nvSpPr>
          <p:cNvPr id="27" name="Oval 26"/>
          <p:cNvSpPr/>
          <p:nvPr/>
        </p:nvSpPr>
        <p:spPr>
          <a:xfrm>
            <a:off x="5105031" y="468482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05031" y="197677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3595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03595" y="2915255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94816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956063" y="1953013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41849" y="2662671"/>
            <a:ext cx="732033" cy="726997"/>
          </a:xfrm>
          <a:prstGeom prst="ellipse">
            <a:avLst/>
          </a:prstGeom>
          <a:solidFill>
            <a:srgbClr val="CA265B">
              <a:alpha val="77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97190" y="2970223"/>
            <a:ext cx="2837960" cy="740211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We want our algorithms to be here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4662387" y="2586414"/>
            <a:ext cx="2140747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762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5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7" grpId="0"/>
      <p:bldP spid="18" grpId="0"/>
      <p:bldP spid="27" grpId="0" animBg="1"/>
      <p:bldP spid="16" grpId="0" animBg="1"/>
      <p:bldP spid="20" grpId="0" animBg="1"/>
      <p:bldP spid="21" grpId="0" animBg="1"/>
      <p:bldP spid="26" grpId="0" animBg="1"/>
      <p:bldP spid="33" grpId="0" animBg="1"/>
      <p:bldP spid="34" grpId="0" animBg="1"/>
      <p:bldP spid="35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Contents and Goals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9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This course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 rot="20573928">
            <a:off x="2159391" y="3159298"/>
            <a:ext cx="2741892" cy="2350983"/>
          </a:xfrm>
          <a:prstGeom prst="ellipse">
            <a:avLst/>
          </a:prstGeom>
          <a:solidFill>
            <a:srgbClr val="137CF8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Statistics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430973" y="2099633"/>
            <a:ext cx="2447890" cy="1976745"/>
          </a:xfrm>
          <a:prstGeom prst="ellipse">
            <a:avLst/>
          </a:prstGeom>
          <a:solidFill>
            <a:srgbClr val="D33072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Algorithms / Optimization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rot="1329853">
            <a:off x="4425953" y="3295120"/>
            <a:ext cx="2749932" cy="2207560"/>
          </a:xfrm>
          <a:prstGeom prst="ellipse">
            <a:avLst/>
          </a:prstGeom>
          <a:solidFill>
            <a:srgbClr val="323E9D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Systems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7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will we cover?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794801"/>
            <a:ext cx="9108504" cy="606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Part 1: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(~1 month)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ERM and Optimization (convex / </a:t>
            </a:r>
            <a:r>
              <a:rPr lang="en-US" sz="2300" dirty="0" err="1" smtClean="0">
                <a:solidFill>
                  <a:srgbClr val="202680"/>
                </a:solidFill>
                <a:latin typeface="Gill Sans Light"/>
                <a:cs typeface="Gill Sans Light"/>
              </a:rPr>
              <a:t>nonconvex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Convergence properties of SGD and Variants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Generalization performance, Algorithmic Stability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Neural Nets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Part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2: </a:t>
            </a:r>
            <a:r>
              <a:rPr lang="en-US" sz="28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(~ 1 month)</a:t>
            </a:r>
          </a:p>
          <a:p>
            <a:pPr marL="800100" lvl="2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	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System </a:t>
            </a: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Tradeoffs and Platforms (multicore, distributed, </a:t>
            </a:r>
            <a:r>
              <a:rPr lang="en-US" sz="2300" dirty="0" err="1" smtClean="0">
                <a:solidFill>
                  <a:srgbClr val="202680"/>
                </a:solidFill>
                <a:latin typeface="Gill Sans Light"/>
                <a:cs typeface="Gill Sans Light"/>
              </a:rPr>
              <a:t>numa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…)</a:t>
            </a:r>
            <a:endParaRPr lang="en-US" sz="2800" i="1" dirty="0" smtClean="0">
              <a:solidFill>
                <a:srgbClr val="7F7F7F"/>
              </a:solidFill>
              <a:latin typeface="Gill Sans Light"/>
              <a:cs typeface="Gill Sans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Multicore and </a:t>
            </a: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D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istributed Optimization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 err="1" smtClean="0">
                <a:solidFill>
                  <a:srgbClr val="202680"/>
                </a:solidFill>
                <a:latin typeface="Gill Sans Light"/>
                <a:cs typeface="Gill Sans Light"/>
              </a:rPr>
              <a:t>Serializable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 Machine Learning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 Stragglers in Distributed Computation</a:t>
            </a:r>
          </a:p>
          <a:p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Part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3: </a:t>
            </a:r>
            <a:r>
              <a:rPr lang="en-US" sz="28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(~ 1 month)</a:t>
            </a:r>
            <a:endParaRPr lang="en-US" sz="2800" i="1" dirty="0">
              <a:solidFill>
                <a:srgbClr val="7F7F7F"/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Unsupervised Learning (PCA, clustering, …)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Dimensionality reduction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 err="1">
                <a:solidFill>
                  <a:srgbClr val="202680"/>
                </a:solidFill>
                <a:latin typeface="Gill Sans Light"/>
                <a:cs typeface="Gill Sans Light"/>
              </a:rPr>
              <a:t>Semidefinite</a:t>
            </a: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 and Linear 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Programs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967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Goals of this course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6" y="1779793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Learn new algorithmic tools for large-scale ML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026294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Produce a research-quality 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03661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49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Grading Logistics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17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80728"/>
            <a:ext cx="91085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0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algn="ctr"/>
            <a:endParaRPr lang="en-US" sz="50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5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 HWs</a:t>
            </a:r>
          </a:p>
          <a:p>
            <a:pPr algn="ctr"/>
            <a:endParaRPr lang="en-US" sz="5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5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 Written Exams</a:t>
            </a:r>
            <a:endParaRPr lang="en-US" sz="5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208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Machine Learning?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447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83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1.	Research Project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5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0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%</a:t>
            </a:r>
          </a:p>
          <a:p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FontTx/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Paper Presentations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30%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Scribing 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15%</a:t>
            </a:r>
          </a:p>
          <a:p>
            <a:pPr marL="514350" indent="-514350">
              <a:buAutoNum type="arabicPeriod" startAt="2"/>
            </a:pPr>
            <a:endParaRPr lang="en-US" sz="32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 smtClean="0">
                <a:latin typeface="Gill Sans Light"/>
                <a:cs typeface="Gill Sans Light"/>
              </a:rPr>
              <a:t>Student Participation –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 5%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664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Semester Project 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(50%)</a:t>
            </a:r>
            <a:endParaRPr lang="en-US" sz="5500" i="1" dirty="0">
              <a:solidFill>
                <a:schemeClr val="bg1">
                  <a:lumMod val="65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Milestones</a:t>
            </a:r>
            <a:r>
              <a:rPr lang="en-US" sz="28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Part 1: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(15%)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Mid-semester proposal (due ~week #9-10)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Proposal presentation and feedback day.</a:t>
            </a:r>
          </a:p>
          <a:p>
            <a:pPr algn="ctr"/>
            <a:r>
              <a:rPr lang="en-US" sz="2800" i="1" dirty="0">
                <a:solidFill>
                  <a:srgbClr val="7F7F7F"/>
                </a:solidFill>
                <a:latin typeface="Gill Sans Light"/>
                <a:cs typeface="Gill Sans Light"/>
              </a:rPr>
              <a:t>Part 2: </a:t>
            </a:r>
            <a:r>
              <a:rPr lang="en-US" sz="2800" dirty="0" smtClean="0">
                <a:solidFill>
                  <a:srgbClr val="7F7F7F"/>
                </a:solidFill>
                <a:latin typeface="Gill Sans Light"/>
                <a:cs typeface="Gill Sans Light"/>
              </a:rPr>
              <a:t>(35%)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End-semester report (due Dec 15)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What can it be?</a:t>
            </a:r>
          </a:p>
          <a:p>
            <a:pPr marL="342900" indent="-3429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 open problem relevant to your research and the course</a:t>
            </a:r>
          </a:p>
          <a:p>
            <a:pPr lvl="1"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 open problem relevant to the course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6452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Paper Presentations 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(30%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Frequency: 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Every 2 weeks, starting ~ week #5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Total of 4-5 presentations</a:t>
            </a:r>
          </a:p>
          <a:p>
            <a:pPr marL="342900" indent="-3429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Format: </a:t>
            </a:r>
            <a:endParaRPr lang="en-US" sz="2800" i="1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Groups of 2-4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15 minutes long</a:t>
            </a:r>
          </a:p>
          <a:p>
            <a:pPr algn="ctr"/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Content: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Every 2 weeks list of papers posted 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Groups will rate papers (1-5)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max-weight matching will determine assignment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77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Scribing 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(15%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Frequency: </a:t>
            </a:r>
          </a:p>
          <a:p>
            <a:endParaRPr lang="en-US" sz="2800" i="1" u="sng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Every lecture starting lecture #2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Due 1 week after each lecture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Format: </a:t>
            </a:r>
          </a:p>
          <a:p>
            <a:pPr marL="342900" indent="-342900">
              <a:buFont typeface="Arial"/>
              <a:buChar char="•"/>
            </a:pPr>
            <a:endParaRPr lang="en-US" sz="2800" i="1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Groups of #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students / #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lectures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One group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/ lecture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(everyone has to scribe once)</a:t>
            </a:r>
          </a:p>
          <a:p>
            <a:pPr algn="ctr"/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LaTeX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template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703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Student Participation 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(5%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Students expected to participate with questions, and comments.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Small project updates during semester.</a:t>
            </a:r>
            <a:endParaRPr lang="el-GR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l-GR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l-GR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Other in-class activities.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427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83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1.	Research Project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5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0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%</a:t>
            </a:r>
          </a:p>
          <a:p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FontTx/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Paper Presentations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30%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Scribing 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15%</a:t>
            </a:r>
          </a:p>
          <a:p>
            <a:pPr marL="514350" indent="-514350">
              <a:buAutoNum type="arabicPeriod" startAt="2"/>
            </a:pPr>
            <a:endParaRPr lang="en-US" sz="32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 smtClean="0">
                <a:latin typeface="Gill Sans Light"/>
                <a:cs typeface="Gill Sans Light"/>
              </a:rPr>
              <a:t>Student Participation –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 5%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011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Pre-</a:t>
            </a:r>
            <a:r>
              <a:rPr lang="en-US" sz="5500" dirty="0" err="1">
                <a:solidFill>
                  <a:srgbClr val="202680"/>
                </a:solidFill>
                <a:latin typeface="Gill Sans Light"/>
                <a:cs typeface="Gill Sans Light"/>
              </a:rPr>
              <a:t>R</a:t>
            </a:r>
            <a:r>
              <a:rPr lang="en-US" sz="5500" dirty="0" err="1" smtClean="0">
                <a:solidFill>
                  <a:srgbClr val="202680"/>
                </a:solidFill>
                <a:latin typeface="Gill Sans Light"/>
                <a:cs typeface="Gill Sans Light"/>
              </a:rPr>
              <a:t>eqs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Algebra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Probability</a:t>
            </a:r>
          </a:p>
          <a:p>
            <a:pPr marL="457200" indent="-457200">
              <a:buFont typeface="Arial"/>
              <a:buChar char="•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Basic 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concepts of optimization </a:t>
            </a: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and ML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161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843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Quiz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843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3293" y="3732253"/>
            <a:ext cx="5123934" cy="1489954"/>
            <a:chOff x="-5882" y="305598"/>
            <a:chExt cx="9149881" cy="26606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49792">
              <a:off x="3600915" y="1460265"/>
              <a:ext cx="2283441" cy="11930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882" y="1089680"/>
              <a:ext cx="2767775" cy="18765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0" y="305598"/>
              <a:ext cx="9143999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Intelligent Personal Assistants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6375" y="1118540"/>
              <a:ext cx="2259451" cy="15440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776856" y="5183030"/>
            <a:ext cx="5120640" cy="1522414"/>
            <a:chOff x="0" y="388054"/>
            <a:chExt cx="9144000" cy="27185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46" y="1299146"/>
              <a:ext cx="2033321" cy="745009"/>
            </a:xfrm>
            <a:prstGeom prst="rect">
              <a:avLst/>
            </a:prstGeom>
          </p:spPr>
        </p:pic>
        <p:pic>
          <p:nvPicPr>
            <p:cNvPr id="10" name="Picture 9" descr="amazon_rec.tif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88"/>
            <a:stretch/>
          </p:blipFill>
          <p:spPr>
            <a:xfrm>
              <a:off x="2781623" y="958586"/>
              <a:ext cx="6362377" cy="1114429"/>
            </a:xfrm>
            <a:prstGeom prst="rect">
              <a:avLst/>
            </a:prstGeom>
          </p:spPr>
        </p:pic>
        <p:pic>
          <p:nvPicPr>
            <p:cNvPr id="11" name="Picture 10" descr="netflix.tiff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75"/>
            <a:stretch/>
          </p:blipFill>
          <p:spPr>
            <a:xfrm>
              <a:off x="3012523" y="2156162"/>
              <a:ext cx="6131476" cy="88342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104" y="2040721"/>
              <a:ext cx="2131861" cy="1065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0" y="388054"/>
              <a:ext cx="9143999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Recommender Systems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97001" y="108589"/>
            <a:ext cx="5120640" cy="1682681"/>
            <a:chOff x="0" y="587870"/>
            <a:chExt cx="9144000" cy="3004787"/>
          </a:xfrm>
        </p:grpSpPr>
        <p:sp>
          <p:nvSpPr>
            <p:cNvPr id="20" name="Rectangle 19"/>
            <p:cNvSpPr/>
            <p:nvPr/>
          </p:nvSpPr>
          <p:spPr>
            <a:xfrm>
              <a:off x="0" y="587870"/>
              <a:ext cx="9144000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Automation and Robotics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/>
            <a:srcRect l="25177" r="10870" b="9453"/>
            <a:stretch/>
          </p:blipFill>
          <p:spPr>
            <a:xfrm>
              <a:off x="75038" y="1457459"/>
              <a:ext cx="2346516" cy="18685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93096" y="1659483"/>
              <a:ext cx="2905572" cy="19331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39973" y="1659483"/>
              <a:ext cx="2649521" cy="14286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Group 25"/>
          <p:cNvGrpSpPr/>
          <p:nvPr/>
        </p:nvGrpSpPr>
        <p:grpSpPr>
          <a:xfrm>
            <a:off x="3878274" y="1940881"/>
            <a:ext cx="5120640" cy="1618212"/>
            <a:chOff x="169391" y="3430824"/>
            <a:chExt cx="5120640" cy="1618212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169391" y="3430824"/>
              <a:ext cx="5120640" cy="317542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Drug Discovery and Healthcare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3"/>
            <a:srcRect l="36663"/>
            <a:stretch/>
          </p:blipFill>
          <p:spPr>
            <a:xfrm>
              <a:off x="298018" y="3868425"/>
              <a:ext cx="1544021" cy="11703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4"/>
            <a:srcRect r="33434"/>
            <a:stretch/>
          </p:blipFill>
          <p:spPr>
            <a:xfrm>
              <a:off x="3762657" y="3835161"/>
              <a:ext cx="1309459" cy="120356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5"/>
            <a:srcRect l="24779" r="41660"/>
            <a:stretch/>
          </p:blipFill>
          <p:spPr>
            <a:xfrm>
              <a:off x="2182921" y="3853995"/>
              <a:ext cx="1370214" cy="1195041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0" y="2063034"/>
            <a:ext cx="9144000" cy="2519083"/>
          </a:xfrm>
          <a:prstGeom prst="rect">
            <a:avLst/>
          </a:prstGeom>
          <a:solidFill>
            <a:srgbClr val="0C1268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Real </a:t>
            </a:r>
            <a:r>
              <a:rPr lang="en-US" sz="5000" smtClean="0">
                <a:latin typeface="Gill Sans Light"/>
                <a:cs typeface="Gill Sans Light"/>
              </a:rPr>
              <a:t>and Important </a:t>
            </a:r>
            <a:r>
              <a:rPr lang="en-US" sz="5000" dirty="0" smtClean="0">
                <a:latin typeface="Gill Sans Light"/>
                <a:cs typeface="Gill Sans Light"/>
              </a:rPr>
              <a:t>Problems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8694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nked_in_job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011" y="3155483"/>
            <a:ext cx="9622114" cy="1793954"/>
          </a:xfrm>
          <a:prstGeom prst="rect">
            <a:avLst/>
          </a:prstGeom>
        </p:spPr>
      </p:pic>
      <p:pic>
        <p:nvPicPr>
          <p:cNvPr id="15" name="Picture 14" descr="linked_in_jobs_more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88" y="5006605"/>
            <a:ext cx="9951249" cy="185139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87588" y="3082088"/>
            <a:ext cx="9764667" cy="3925324"/>
          </a:xfrm>
          <a:prstGeom prst="rect">
            <a:avLst/>
          </a:prstGeom>
          <a:solidFill>
            <a:srgbClr val="0C1268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Real Jobs</a:t>
            </a:r>
            <a:endParaRPr lang="en-US" sz="5000" dirty="0">
              <a:latin typeface="Gill Sans Light"/>
              <a:cs typeface="Gill Sans Light"/>
            </a:endParaRPr>
          </a:p>
        </p:txBody>
      </p:sp>
      <p:pic>
        <p:nvPicPr>
          <p:cNvPr id="16" name="Picture 15" descr="Facebook_New_Logo_(2015)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1" y="224608"/>
            <a:ext cx="2268219" cy="855737"/>
          </a:xfrm>
          <a:prstGeom prst="rect">
            <a:avLst/>
          </a:prstGeom>
        </p:spPr>
      </p:pic>
      <p:pic>
        <p:nvPicPr>
          <p:cNvPr id="29" name="Picture 28" descr="unnam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8" y="1566508"/>
            <a:ext cx="1287087" cy="1287087"/>
          </a:xfrm>
          <a:prstGeom prst="rect">
            <a:avLst/>
          </a:prstGeom>
        </p:spPr>
      </p:pic>
      <p:pic>
        <p:nvPicPr>
          <p:cNvPr id="30" name="Picture 29" descr="twitterbird_RG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83" y="128372"/>
            <a:ext cx="1592805" cy="1290721"/>
          </a:xfrm>
          <a:prstGeom prst="rect">
            <a:avLst/>
          </a:prstGeom>
        </p:spPr>
      </p:pic>
      <p:pic>
        <p:nvPicPr>
          <p:cNvPr id="31" name="Picture 30" descr="5Obhonwa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4" y="128372"/>
            <a:ext cx="1262015" cy="1262015"/>
          </a:xfrm>
          <a:prstGeom prst="rect">
            <a:avLst/>
          </a:prstGeom>
        </p:spPr>
      </p:pic>
      <p:pic>
        <p:nvPicPr>
          <p:cNvPr id="17" name="Picture 16" descr="amazon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0" y="1854105"/>
            <a:ext cx="2754424" cy="978288"/>
          </a:xfrm>
          <a:prstGeom prst="rect">
            <a:avLst/>
          </a:prstGeom>
        </p:spPr>
      </p:pic>
      <p:pic>
        <p:nvPicPr>
          <p:cNvPr id="32" name="Picture 31" descr="knowledge_graph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2" y="-15410"/>
            <a:ext cx="1581918" cy="1581918"/>
          </a:xfrm>
          <a:prstGeom prst="rect">
            <a:avLst/>
          </a:prstGeom>
        </p:spPr>
      </p:pic>
      <p:pic>
        <p:nvPicPr>
          <p:cNvPr id="33" name="Picture 32" descr="200px-IBM_logo.sv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60" y="1737005"/>
            <a:ext cx="1963465" cy="7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3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Large-scale?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30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Content Generation</a:t>
            </a:r>
            <a:endParaRPr lang="en-US" sz="3500" dirty="0">
              <a:latin typeface="Gill Sans Light"/>
              <a:cs typeface="Gill 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98870" y="948952"/>
            <a:ext cx="8043166" cy="1496220"/>
            <a:chOff x="298870" y="948952"/>
            <a:chExt cx="8043166" cy="1496220"/>
          </a:xfrm>
        </p:grpSpPr>
        <p:pic>
          <p:nvPicPr>
            <p:cNvPr id="4" name="Picture 3" descr="unnam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70" y="948952"/>
              <a:ext cx="1496220" cy="149622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35483" y="1380544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700 photos uploaded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9177" y="2240782"/>
            <a:ext cx="8388567" cy="1290721"/>
            <a:chOff x="539177" y="2240782"/>
            <a:chExt cx="8388567" cy="1290721"/>
          </a:xfrm>
        </p:grpSpPr>
        <p:pic>
          <p:nvPicPr>
            <p:cNvPr id="5" name="Picture 4" descr="twitterbird_RG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939" y="2240782"/>
              <a:ext cx="1592805" cy="129072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39177" y="2723698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7k tweets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2048" y="3531503"/>
            <a:ext cx="8139988" cy="1689864"/>
            <a:chOff x="202048" y="3531503"/>
            <a:chExt cx="8139988" cy="1689864"/>
          </a:xfrm>
        </p:grpSpPr>
        <p:pic>
          <p:nvPicPr>
            <p:cNvPr id="8" name="Picture 7" descr="5Obhonw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" y="3531503"/>
              <a:ext cx="1689864" cy="1689864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3035483" y="4055423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55K </a:t>
              </a:r>
              <a:r>
                <a:rPr lang="en-US" sz="2300" dirty="0" err="1" smtClean="0">
                  <a:latin typeface="Gill Sans Light"/>
                  <a:cs typeface="Gill Sans Light"/>
                </a:rPr>
                <a:t>google</a:t>
              </a:r>
              <a:r>
                <a:rPr lang="en-US" sz="2300" dirty="0" smtClean="0">
                  <a:latin typeface="Gill Sans Light"/>
                  <a:cs typeface="Gill Sans Light"/>
                </a:rPr>
                <a:t> searches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17545" y="5221367"/>
            <a:ext cx="8161638" cy="1295683"/>
            <a:chOff x="617545" y="5221367"/>
            <a:chExt cx="8161638" cy="1295683"/>
          </a:xfrm>
        </p:grpSpPr>
        <p:pic>
          <p:nvPicPr>
            <p:cNvPr id="10" name="Picture 9" descr="lar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500" y="5221367"/>
              <a:ext cx="1295683" cy="12956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617545" y="5533162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2.5 million emails sent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6419978"/>
            <a:ext cx="514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b="1" dirty="0" smtClean="0">
                <a:latin typeface="Gill Sans Light"/>
                <a:cs typeface="Gill Sans Light"/>
              </a:rPr>
              <a:t>Source</a:t>
            </a:r>
            <a:r>
              <a:rPr lang="en-US" dirty="0" smtClean="0">
                <a:latin typeface="Gill Sans Light"/>
                <a:cs typeface="Gill Sans Light"/>
              </a:rPr>
              <a:t>: http</a:t>
            </a:r>
            <a:r>
              <a:rPr lang="en-US" dirty="0">
                <a:latin typeface="Gill Sans Light"/>
                <a:cs typeface="Gill Sans Light"/>
              </a:rPr>
              <a:t>://</a:t>
            </a:r>
            <a:r>
              <a:rPr lang="en-US" dirty="0" err="1">
                <a:latin typeface="Gill Sans Light"/>
                <a:cs typeface="Gill Sans Light"/>
              </a:rPr>
              <a:t>www.internetlivestats.com</a:t>
            </a:r>
            <a:r>
              <a:rPr lang="en-US" dirty="0">
                <a:latin typeface="Gill Sans Light"/>
                <a:cs typeface="Gill Sans Light"/>
              </a:rPr>
              <a:t>/one-second</a:t>
            </a:r>
            <a:r>
              <a:rPr lang="en-US" dirty="0" smtClean="0">
                <a:latin typeface="Gill Sans Light"/>
                <a:cs typeface="Gill Sans Light"/>
              </a:rPr>
              <a:t>/]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" y="1607838"/>
            <a:ext cx="9144000" cy="3925324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We have to handle </a:t>
            </a:r>
            <a:r>
              <a:rPr lang="en-US" sz="5000" b="1" dirty="0" smtClean="0">
                <a:latin typeface="Gill Sans Light"/>
                <a:cs typeface="Gill Sans Light"/>
              </a:rPr>
              <a:t>large</a:t>
            </a:r>
            <a:r>
              <a:rPr lang="en-US" sz="5000" dirty="0" smtClean="0">
                <a:latin typeface="Gill Sans Light"/>
                <a:cs typeface="Gill Sans Light"/>
              </a:rPr>
              <a:t> </a:t>
            </a:r>
            <a:r>
              <a:rPr lang="en-US" sz="5000" b="1" dirty="0" smtClean="0">
                <a:latin typeface="Gill Sans Light"/>
                <a:cs typeface="Gill Sans Light"/>
              </a:rPr>
              <a:t>data</a:t>
            </a:r>
            <a:r>
              <a:rPr lang="en-US" sz="5000" dirty="0" smtClean="0">
                <a:latin typeface="Gill Sans Light"/>
                <a:cs typeface="Gill Sans Light"/>
              </a:rPr>
              <a:t> sets</a:t>
            </a:r>
          </a:p>
        </p:txBody>
      </p:sp>
    </p:spTree>
    <p:extLst>
      <p:ext uri="{BB962C8B-B14F-4D97-AF65-F5344CB8AC3E}">
        <p14:creationId xmlns:p14="http://schemas.microsoft.com/office/powerpoint/2010/main" val="417271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19073</TotalTime>
  <Words>1184</Words>
  <Application>Microsoft Macintosh PowerPoint</Application>
  <PresentationFormat>On-screen Show (4:3)</PresentationFormat>
  <Paragraphs>532</Paragraphs>
  <Slides>58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Intros</vt:lpstr>
      <vt:lpstr>Material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“regular” ML pipeline?</vt:lpstr>
      <vt:lpstr>What is a “regular” ML pipeline?</vt:lpstr>
      <vt:lpstr>PowerPoint Presentation</vt:lpstr>
      <vt:lpstr>What is a “regular” ML pipeline?</vt:lpstr>
      <vt:lpstr>What is a “regular” ML pipeline?</vt:lpstr>
      <vt:lpstr>What is a “regular” ML pipeline?</vt:lpstr>
      <vt:lpstr>What is a “regular” ML pipeline?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via Optimization </vt:lpstr>
      <vt:lpstr>The goal of  Training</vt:lpstr>
      <vt:lpstr>The goal of  Training</vt:lpstr>
      <vt:lpstr>The goal of  Training</vt:lpstr>
      <vt:lpstr>The goal of  Training</vt:lpstr>
      <vt:lpstr>The goal of  Training</vt:lpstr>
      <vt:lpstr>Training via Optimization </vt:lpstr>
      <vt:lpstr>Training via Optimization </vt:lpstr>
      <vt:lpstr>PowerPoint Presentation</vt:lpstr>
      <vt:lpstr>PowerPoint Presentation</vt:lpstr>
      <vt:lpstr>Solvability ≠ Scalability</vt:lpstr>
      <vt:lpstr>Performance Trade-off</vt:lpstr>
      <vt:lpstr>PowerPoint Presentation</vt:lpstr>
      <vt:lpstr>This course</vt:lpstr>
      <vt:lpstr>What will we cover?</vt:lpstr>
      <vt:lpstr>Goals of this course</vt:lpstr>
      <vt:lpstr>PowerPoint Presentation</vt:lpstr>
      <vt:lpstr>PowerPoint Presentation</vt:lpstr>
      <vt:lpstr>Grading</vt:lpstr>
      <vt:lpstr>Grading</vt:lpstr>
      <vt:lpstr>Semester Project (50%)</vt:lpstr>
      <vt:lpstr>Paper Presentations (30%)</vt:lpstr>
      <vt:lpstr>Scribing (15%)</vt:lpstr>
      <vt:lpstr>Student Participation (5%)</vt:lpstr>
      <vt:lpstr>Grading</vt:lpstr>
      <vt:lpstr>Pre-Reqs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1983</cp:revision>
  <cp:lastPrinted>2015-02-25T04:53:56Z</cp:lastPrinted>
  <dcterms:created xsi:type="dcterms:W3CDTF">2015-02-09T20:18:11Z</dcterms:created>
  <dcterms:modified xsi:type="dcterms:W3CDTF">2016-09-06T16:12:13Z</dcterms:modified>
</cp:coreProperties>
</file>